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7" r:id="rId2"/>
    <p:sldId id="283" r:id="rId3"/>
    <p:sldId id="284" r:id="rId4"/>
    <p:sldId id="294" r:id="rId5"/>
    <p:sldId id="273" r:id="rId6"/>
    <p:sldId id="295" r:id="rId7"/>
    <p:sldId id="286" r:id="rId8"/>
    <p:sldId id="291" r:id="rId9"/>
    <p:sldId id="296" r:id="rId10"/>
    <p:sldId id="298" r:id="rId11"/>
    <p:sldId id="282" r:id="rId12"/>
    <p:sldId id="290" r:id="rId13"/>
    <p:sldId id="288" r:id="rId14"/>
    <p:sldId id="289" r:id="rId15"/>
    <p:sldId id="297" r:id="rId16"/>
    <p:sldId id="299" r:id="rId17"/>
    <p:sldId id="263" r:id="rId18"/>
    <p:sldId id="258" r:id="rId19"/>
    <p:sldId id="285" r:id="rId20"/>
    <p:sldId id="257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710" autoAdjust="0"/>
  </p:normalViewPr>
  <p:slideViewPr>
    <p:cSldViewPr snapToGrid="0">
      <p:cViewPr varScale="1">
        <p:scale>
          <a:sx n="79" d="100"/>
          <a:sy n="79" d="100"/>
        </p:scale>
        <p:origin x="80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A2AF5FFE-13F6-4005-A8DC-3D74F47F0B7A}" type="datetime1">
              <a:rPr lang="en-US" smtClean="0"/>
              <a:t>3/23/2022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Dirk Thieme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605846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F9C94-370D-45C4-AF7B-564A3871EB16}" type="datetime1">
              <a:rPr lang="en-US" smtClean="0"/>
              <a:t>3/23/2022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Dirk Thieme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353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ED6EC-9C13-4B1E-8D74-A2C9DC60E119}" type="datetime1">
              <a:rPr lang="en-US" smtClean="0"/>
              <a:t>3/23/2022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Dirk Thieme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1669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CAABD92D-3B6A-410D-B980-87CAE7B9FC00}" type="datetime1">
              <a:rPr lang="en-US" smtClean="0"/>
              <a:t>3/23/2022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Dirk Thieme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099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7BA88-B581-4562-AE1C-CC6B3CA69375}" type="datetime1">
              <a:rPr lang="en-US" smtClean="0"/>
              <a:t>3/23/2022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Dirk Thieme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1468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F09F7D06-66B6-41C5-8FA5-CD7ACC96B639}" type="datetime1">
              <a:rPr lang="en-US" smtClean="0"/>
              <a:t>3/23/2022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Dirk Thieme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0198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B537DD61-F9CE-47F3-ABBD-C06D73839A42}" type="datetime1">
              <a:rPr lang="en-US" smtClean="0"/>
              <a:t>3/23/2022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Dirk Thieme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7191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8AAAE-F7AA-4E6B-A3B7-8B46F12BE03E}" type="datetime1">
              <a:rPr lang="en-US" smtClean="0"/>
              <a:t>3/23/2022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Dirk Thieme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2498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05152-D11D-4885-9E25-3CF068820E92}" type="datetime1">
              <a:rPr lang="en-US" smtClean="0"/>
              <a:t>3/23/2022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Dirk Thieme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8383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8531568-F3BF-464B-B798-39310419FEFD}" type="datetime1">
              <a:rPr lang="en-US" smtClean="0"/>
              <a:t>3/23/2022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Dirk Thieme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8215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725183BF-A09E-4816-914C-73D9D107D447}" type="datetime1">
              <a:rPr lang="en-US" smtClean="0"/>
              <a:t>3/23/2022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Dirk Thieme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003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3BA613-CA70-4972-9090-F077F3F0903C}" type="datetime1">
              <a:rPr lang="en-US" smtClean="0"/>
              <a:t>3/23/2022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Dirk Thieme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8239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ov"/><Relationship Id="rId1" Type="http://schemas.microsoft.com/office/2007/relationships/media" Target="../media/media4.mov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researchleap.com/fostering-open-collaborative-innovation-for-micro-and-small-technology-based-firms-in-brazil/" TargetMode="External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creativecommons.org/licenses/by/3.0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media" Target="../media/media3.mp4"/><Relationship Id="rId7" Type="http://schemas.openxmlformats.org/officeDocument/2006/relationships/image" Target="../media/image9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8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3.mp4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8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6" name="Picture 3" descr="Abstract background of blue mesh and nodes">
            <a:extLst>
              <a:ext uri="{FF2B5EF4-FFF2-40B4-BE49-F238E27FC236}">
                <a16:creationId xmlns:a16="http://schemas.microsoft.com/office/drawing/2014/main" id="{D2907167-5F64-4FD5-B695-3C76990B63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900" r="-2" b="-2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r>
              <a:rPr lang="en-US" sz="4800" dirty="0"/>
              <a:t>The Drive By Project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5618020" cy="163151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/>
              <a:t>Software Manager: Dirk Thieme</a:t>
            </a:r>
          </a:p>
          <a:p>
            <a:r>
              <a:rPr lang="en-US" sz="2000" dirty="0"/>
              <a:t>Hardware Manager: Erik Manis</a:t>
            </a:r>
          </a:p>
          <a:p>
            <a:r>
              <a:rPr lang="en-US" sz="2000" dirty="0"/>
              <a:t>Project Controller: Mohammed Ansari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solidFill>
              <a:schemeClr val="tx2">
                <a:lumMod val="25000"/>
                <a:lumOff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538E5D-08FF-412F-9FF2-7E90B6009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2DC25EE-239B-4C5F-AAD1-255A7D5F1EE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984058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 74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79" name="Rectangle 78">
            <a:extLst>
              <a:ext uri="{FF2B5EF4-FFF2-40B4-BE49-F238E27FC236}">
                <a16:creationId xmlns:a16="http://schemas.microsoft.com/office/drawing/2014/main" id="{D7D12574-25F0-4BB1-AA48-9DE7527AF5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1" name="Rectangle 80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EDC6DB-7AFB-477F-BBF4-55E64CEAA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1" y="310343"/>
            <a:ext cx="7985759" cy="86882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dirty="0"/>
              <a:t>Hardware</a:t>
            </a:r>
            <a:endParaRPr lang="en-US"/>
          </a:p>
        </p:txBody>
      </p:sp>
      <p:sp>
        <p:nvSpPr>
          <p:cNvPr id="83" name="Rectangle: Rounded Corners 82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6ABDDAA5-FDE0-429C-9AA6-F389D9BDD7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9610" y="2139484"/>
            <a:ext cx="2724180" cy="4096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0463CE8-61BA-4E74-8B2A-1A278A547B3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244340" y="2650862"/>
            <a:ext cx="3703320" cy="3073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79635DF-7B38-4216-AE01-489E511C3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165592" y="2882320"/>
            <a:ext cx="3703320" cy="2610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42961C-68AE-4F71-8224-70D118B893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31451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dirty="0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t>Erik Manis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1B490E-790B-4FD7-BA40-1B0684299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2DC25EE-239B-4C5F-AAD1-255A7D5F1EE2}" type="slidenum">
              <a:rPr lang="en-US">
                <a:solidFill>
                  <a:schemeClr val="tx2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10</a:t>
            </a:fld>
            <a:endParaRPr lang="en-US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6A0C94F-DA53-4411-B158-7A8DF84B1122}"/>
              </a:ext>
            </a:extLst>
          </p:cNvPr>
          <p:cNvSpPr txBox="1"/>
          <p:nvPr/>
        </p:nvSpPr>
        <p:spPr>
          <a:xfrm>
            <a:off x="3431865" y="1384222"/>
            <a:ext cx="5613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	              Light Filtration</a:t>
            </a:r>
          </a:p>
        </p:txBody>
      </p:sp>
    </p:spTree>
    <p:extLst>
      <p:ext uri="{BB962C8B-B14F-4D97-AF65-F5344CB8AC3E}">
        <p14:creationId xmlns:p14="http://schemas.microsoft.com/office/powerpoint/2010/main" val="34799692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7" name="Rectangle 76">
            <a:extLst>
              <a:ext uri="{FF2B5EF4-FFF2-40B4-BE49-F238E27FC236}">
                <a16:creationId xmlns:a16="http://schemas.microsoft.com/office/drawing/2014/main" id="{2C9A9DA9-7DC8-488B-A882-123947B0F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9" name="Rectangle 78">
            <a:extLst>
              <a:ext uri="{FF2B5EF4-FFF2-40B4-BE49-F238E27FC236}">
                <a16:creationId xmlns:a16="http://schemas.microsoft.com/office/drawing/2014/main" id="{57F6BDD4-E066-4008-8011-6CC31AEB4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5" y="633619"/>
            <a:ext cx="4279383" cy="5495925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6630BE-B2CD-4315-B187-0E55B8DE4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7" y="978619"/>
            <a:ext cx="3410712" cy="110642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/>
              <a:t>Software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2711A8FB-68FC-45FC-B01E-38F809E2D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7" y="1171300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2A865FE3-5FC9-4049-87CF-30019C46C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9" y="2093976"/>
            <a:ext cx="3328416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4CFCBD-CD19-46CD-B946-2650AB567074}"/>
              </a:ext>
            </a:extLst>
          </p:cNvPr>
          <p:cNvSpPr txBox="1"/>
          <p:nvPr/>
        </p:nvSpPr>
        <p:spPr>
          <a:xfrm>
            <a:off x="841248" y="2252870"/>
            <a:ext cx="3412219" cy="35602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/>
              <a:t>Flow Chart</a:t>
            </a: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5082FACB-2EB1-4C1D-8485-E8913FBE19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0640" y="1132027"/>
            <a:ext cx="6656832" cy="4493361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ABAFFD-EC79-41CB-BF61-6F44AE15D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chemeClr val="tx2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Dirk Thieme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16B3EC-23F6-42E4-8F67-EF353FC2D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3648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B2DC25EE-239B-4C5F-AAD1-255A7D5F1EE2}" type="slidenum">
              <a:rPr kumimoji="0" lang="en-US" b="0" i="0" u="none" strike="noStrike" cap="none" spc="0" normalizeH="0" baseline="0" noProof="0">
                <a:ln>
                  <a:noFill/>
                </a:ln>
                <a:solidFill>
                  <a:schemeClr val="tx2">
                    <a:lumMod val="50000"/>
                    <a:lumOff val="50000"/>
                  </a:schemeClr>
                </a:solidFill>
                <a:effectLst/>
                <a:uLnTx/>
                <a:uFillTx/>
              </a:rPr>
              <a:pPr marR="0" lvl="0" indent="0" fontAlgn="auto"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b="0" i="0" u="none" strike="noStrike" cap="none" spc="0" normalizeH="0" baseline="0" noProof="0">
              <a:ln>
                <a:noFill/>
              </a:ln>
              <a:solidFill>
                <a:schemeClr val="tx2">
                  <a:lumMod val="50000"/>
                  <a:lumOff val="50000"/>
                </a:schemeClr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595707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tangle 83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88" name="Rectangle 87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A95B48-ADF3-43A9-89CC-39DB5251C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Software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E5EFA5F6-77E6-44F1-BFB6-E5F431B560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981" y="4872922"/>
            <a:ext cx="3933306" cy="1208141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000" dirty="0"/>
              <a:t>Seven Segment Update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E0F3C33B-DE08-4D9B-AD2F-786A69FB33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4608" y="1402337"/>
            <a:ext cx="6846363" cy="3902072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CC6BA8-7CB6-4C4C-827C-5F25894C2F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64608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kern="1200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t>Dirk Thieme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219ADB-AA86-4956-8A4F-EDDE40AD1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26319" y="6356350"/>
            <a:ext cx="178769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2DC25EE-239B-4C5F-AAD1-255A7D5F1EE2}" type="slidenum">
              <a:rPr lang="en-US">
                <a:solidFill>
                  <a:schemeClr val="tx2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12</a:t>
            </a:fld>
            <a:endParaRPr lang="en-US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13379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tangle 83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88" name="Rectangle 87">
            <a:extLst>
              <a:ext uri="{FF2B5EF4-FFF2-40B4-BE49-F238E27FC236}">
                <a16:creationId xmlns:a16="http://schemas.microsoft.com/office/drawing/2014/main" id="{017517EF-BD4D-4055-BDB4-A322C53568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0" name="Rectangle 89">
            <a:extLst>
              <a:ext uri="{FF2B5EF4-FFF2-40B4-BE49-F238E27FC236}">
                <a16:creationId xmlns:a16="http://schemas.microsoft.com/office/drawing/2014/main" id="{0ADDB668-2CA4-4D2B-9C34-3487CA33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553" y="304802"/>
            <a:ext cx="11097349" cy="1573149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A95B48-ADF3-43A9-89CC-39DB5251C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1690" y="405575"/>
            <a:ext cx="6430414" cy="13716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Software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E5EFA5F6-77E6-44F1-BFB6-E5F431B560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24796" y="498698"/>
            <a:ext cx="2893382" cy="118535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1800"/>
              <a:t>Servo Controller Parameters 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2568BC19-F052-4108-93E1-6A3D1DEC0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4784" y="764424"/>
            <a:ext cx="128016" cy="6539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D5FD337D-4D6B-4C8B-B6F5-121097E09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130604" y="1071836"/>
            <a:ext cx="1021458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 descr="Text&#10;&#10;Description automatically generated with medium confidence">
            <a:extLst>
              <a:ext uri="{FF2B5EF4-FFF2-40B4-BE49-F238E27FC236}">
                <a16:creationId xmlns:a16="http://schemas.microsoft.com/office/drawing/2014/main" id="{A5441710-1005-4E11-AFB7-6D76F37925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325" y="2888506"/>
            <a:ext cx="11097349" cy="1664602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CC6BA8-7CB6-4C4C-827C-5F25894C2F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t>Dirk Thieme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219ADB-AA86-4956-8A4F-EDDE40AD1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2DC25EE-239B-4C5F-AAD1-255A7D5F1EE2}" type="slidenum">
              <a:rPr lang="en-US">
                <a:solidFill>
                  <a:schemeClr val="tx2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13</a:t>
            </a:fld>
            <a:endParaRPr lang="en-US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42188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77" name="Rectangle 76">
            <a:extLst>
              <a:ext uri="{FF2B5EF4-FFF2-40B4-BE49-F238E27FC236}">
                <a16:creationId xmlns:a16="http://schemas.microsoft.com/office/drawing/2014/main" id="{017517EF-BD4D-4055-BDB4-A322C53568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9" name="Rectangle 78">
            <a:extLst>
              <a:ext uri="{FF2B5EF4-FFF2-40B4-BE49-F238E27FC236}">
                <a16:creationId xmlns:a16="http://schemas.microsoft.com/office/drawing/2014/main" id="{0ADDB668-2CA4-4D2B-9C34-3487CA33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553" y="304802"/>
            <a:ext cx="11097349" cy="1573149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A95B48-ADF3-43A9-89CC-39DB5251C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1690" y="405575"/>
            <a:ext cx="6430414" cy="13716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Software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E5EFA5F6-77E6-44F1-BFB6-E5F431B560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24796" y="498698"/>
            <a:ext cx="2893382" cy="118535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1800"/>
              <a:t>Servo Counter Module and Logic Declarations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2568BC19-F052-4108-93E1-6A3D1DEC0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4784" y="764424"/>
            <a:ext cx="128016" cy="6539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D5FD337D-4D6B-4C8B-B6F5-121097E09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130604" y="1071836"/>
            <a:ext cx="1021458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B7907EDB-84C2-4A57-817D-F030E40B44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058" y="2779303"/>
            <a:ext cx="11097349" cy="2829823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CC6BA8-7CB6-4C4C-827C-5F25894C2F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t>Dirk Thieme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219ADB-AA86-4956-8A4F-EDDE40AD1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2DC25EE-239B-4C5F-AAD1-255A7D5F1EE2}" type="slidenum">
              <a:rPr lang="en-US">
                <a:solidFill>
                  <a:schemeClr val="tx2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14</a:t>
            </a:fld>
            <a:endParaRPr lang="en-US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23732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Rectangle 88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93" name="Rectangle 92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A95B48-ADF3-43A9-89CC-39DB5251C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Software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E5EFA5F6-77E6-44F1-BFB6-E5F431B560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981" y="4872922"/>
            <a:ext cx="3933306" cy="1208141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000" dirty="0"/>
              <a:t>Servo </a:t>
            </a:r>
            <a:r>
              <a:rPr lang="en-US" sz="2000"/>
              <a:t>Controller Logic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AE911957-35B9-401B-B85B-D712D9DD40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5489" y="343819"/>
            <a:ext cx="4334679" cy="6170362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CC6BA8-7CB6-4C4C-827C-5F25894C2F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64608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kern="1200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t>Dirk Thieme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219ADB-AA86-4956-8A4F-EDDE40AD1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26319" y="6356350"/>
            <a:ext cx="178769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2DC25EE-239B-4C5F-AAD1-255A7D5F1EE2}" type="slidenum">
              <a:rPr lang="en-US">
                <a:solidFill>
                  <a:schemeClr val="tx2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15</a:t>
            </a:fld>
            <a:endParaRPr lang="en-US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13726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Rectangle 138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43" name="Rectangle 142">
            <a:extLst>
              <a:ext uri="{FF2B5EF4-FFF2-40B4-BE49-F238E27FC236}">
                <a16:creationId xmlns:a16="http://schemas.microsoft.com/office/drawing/2014/main" id="{017517EF-BD4D-4055-BDB4-A322C53568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5" name="Rectangle 144">
            <a:extLst>
              <a:ext uri="{FF2B5EF4-FFF2-40B4-BE49-F238E27FC236}">
                <a16:creationId xmlns:a16="http://schemas.microsoft.com/office/drawing/2014/main" id="{0ADDB668-2CA4-4D2B-9C34-3487CA33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553" y="304802"/>
            <a:ext cx="11097349" cy="1573149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C5E1F6-91CB-4F04-B047-611DCEB6E5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1690" y="405575"/>
            <a:ext cx="6430414" cy="13716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Software</a:t>
            </a:r>
            <a:endParaRPr lang="en-US"/>
          </a:p>
        </p:txBody>
      </p:sp>
      <p:sp>
        <p:nvSpPr>
          <p:cNvPr id="3078" name="Content Placeholder 3077">
            <a:extLst>
              <a:ext uri="{FF2B5EF4-FFF2-40B4-BE49-F238E27FC236}">
                <a16:creationId xmlns:a16="http://schemas.microsoft.com/office/drawing/2014/main" id="{AA4B8C1D-2CF5-4754-BE27-6B42B00262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24796" y="498698"/>
            <a:ext cx="2893382" cy="118535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1800"/>
              <a:t>Servo and Seven Segment Test</a:t>
            </a:r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2568BC19-F052-4108-93E1-6A3D1DEC0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4784" y="764424"/>
            <a:ext cx="128016" cy="6539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D5FD337D-4D6B-4C8B-B6F5-121097E09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130604" y="1071836"/>
            <a:ext cx="1021458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IMG_2079">
            <a:hlinkClick r:id="" action="ppaction://media"/>
            <a:extLst>
              <a:ext uri="{FF2B5EF4-FFF2-40B4-BE49-F238E27FC236}">
                <a16:creationId xmlns:a16="http://schemas.microsoft.com/office/drawing/2014/main" id="{CF53AED0-E402-4304-8363-09E768709DA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58852" y="2091095"/>
            <a:ext cx="7477760" cy="420624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866967-9B9D-423C-A30D-6F101D409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dirty="0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t>Dirk Thieme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B24355-B279-4961-8994-9BD952F742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2DC25EE-239B-4C5F-AAD1-255A7D5F1EE2}" type="slidenum">
              <a:rPr lang="en-US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16</a:t>
            </a:fld>
            <a:endParaRPr lang="en-US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3265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84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Rectangle 88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93" name="Rectangle 92">
            <a:extLst>
              <a:ext uri="{FF2B5EF4-FFF2-40B4-BE49-F238E27FC236}">
                <a16:creationId xmlns:a16="http://schemas.microsoft.com/office/drawing/2014/main" id="{C1A1C5D3-C053-4EE9-BE1A-419B6E27C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5" name="Rectangle 94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CCEBED-B962-46A7-8645-B0BFB7E322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1" y="310343"/>
            <a:ext cx="7985759" cy="86882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dirty="0"/>
              <a:t>Gantt Chart</a:t>
            </a:r>
          </a:p>
        </p:txBody>
      </p: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91300D-8A58-458D-A3CD-DB0C465B63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242" y="2139484"/>
            <a:ext cx="9819516" cy="4096512"/>
          </a:xfrm>
          <a:prstGeom prst="rect">
            <a:avLst/>
          </a:prstGeom>
        </p:spPr>
      </p:pic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0D7FE994-D9CB-4011-A134-B01F3973B5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chemeClr val="tx2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Mohammed Ansari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EF50AAC4-8D4C-4073-82E6-0D89964BB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B2DC25EE-239B-4C5F-AAD1-255A7D5F1EE2}" type="slidenum">
              <a:rPr kumimoji="0" lang="en-US" b="0" i="0" u="none" strike="noStrike" cap="none" spc="0" normalizeH="0" baseline="0" noProof="0">
                <a:ln>
                  <a:noFill/>
                </a:ln>
                <a:solidFill>
                  <a:schemeClr val="tx2">
                    <a:lumMod val="50000"/>
                    <a:lumOff val="50000"/>
                  </a:schemeClr>
                </a:solidFill>
                <a:effectLst/>
                <a:uLnTx/>
                <a:uFillTx/>
              </a:rPr>
              <a:pPr marR="0" lvl="0" indent="0" fontAlgn="auto"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b="0" i="0" u="none" strike="noStrike" cap="none" spc="0" normalizeH="0" baseline="0" noProof="0">
              <a:ln>
                <a:noFill/>
              </a:ln>
              <a:solidFill>
                <a:schemeClr val="tx2">
                  <a:lumMod val="50000"/>
                  <a:lumOff val="50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B30C3EA-A82E-4F74-9074-90314E9F0277}"/>
              </a:ext>
            </a:extLst>
          </p:cNvPr>
          <p:cNvSpPr/>
          <p:nvPr/>
        </p:nvSpPr>
        <p:spPr>
          <a:xfrm>
            <a:off x="5810865" y="2356799"/>
            <a:ext cx="285135" cy="38630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7288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Rectangle 103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8" name="Rectangle 107">
            <a:extLst>
              <a:ext uri="{FF2B5EF4-FFF2-40B4-BE49-F238E27FC236}">
                <a16:creationId xmlns:a16="http://schemas.microsoft.com/office/drawing/2014/main" id="{C1A1C5D3-C053-4EE9-BE1A-419B6E27C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0" name="Rectangle 109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A9C011-62E6-44EE-836D-F14EA87039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1" y="310343"/>
            <a:ext cx="7985759" cy="86882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/>
              <a:t>Overall Budget</a:t>
            </a:r>
          </a:p>
        </p:txBody>
      </p:sp>
      <p:sp>
        <p:nvSpPr>
          <p:cNvPr id="112" name="Rectangle: Rounded Corners 111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0D77FE9-64BC-4551-8BDE-929D8A04C6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3355" y="2139484"/>
            <a:ext cx="8505290" cy="4096512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E9A299-D6BA-4D5F-A893-9DE4D1652F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chemeClr val="tx2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Mohammed Ansari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B1EA96-734D-41BD-A278-066316801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B2DC25EE-239B-4C5F-AAD1-255A7D5F1EE2}" type="slidenum">
              <a:rPr kumimoji="0" lang="en-US" b="0" i="0" u="none" strike="noStrike" cap="none" spc="0" normalizeH="0" baseline="0" noProof="0">
                <a:ln>
                  <a:noFill/>
                </a:ln>
                <a:solidFill>
                  <a:schemeClr val="tx2">
                    <a:lumMod val="50000"/>
                    <a:lumOff val="50000"/>
                  </a:schemeClr>
                </a:solidFill>
                <a:effectLst/>
                <a:uLnTx/>
                <a:uFillTx/>
              </a:rPr>
              <a:pPr marR="0" lvl="0" indent="0" fontAlgn="auto"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b="0" i="0" u="none" strike="noStrike" cap="none" spc="0" normalizeH="0" baseline="0" noProof="0">
              <a:ln>
                <a:noFill/>
              </a:ln>
              <a:solidFill>
                <a:schemeClr val="tx2">
                  <a:lumMod val="50000"/>
                  <a:lumOff val="50000"/>
                </a:schemeClr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8926190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50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96646FC9-C66D-4EC7-8310-0DD4ACC49C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7" name="Rectangle 56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BE9A49-F815-4265-B221-5741E4D7E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1" y="310343"/>
            <a:ext cx="7985759" cy="86882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/>
              <a:t>Labor Hours and Material costs</a:t>
            </a:r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DB83944-7264-4FE1-958B-54634FA8BC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572" y="2301129"/>
            <a:ext cx="5596128" cy="37732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3072A34-94C1-4BD6-B63D-6C5A1EB851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0302" y="3185891"/>
            <a:ext cx="5596128" cy="2003698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B35C84-26AD-410E-94A5-530F0C128B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t>Mohammed Ansari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7C1490-ACAC-4CE0-80E1-5D3BD8B4D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2DC25EE-239B-4C5F-AAD1-255A7D5F1EE2}" type="slidenum">
              <a:rPr lang="en-US">
                <a:solidFill>
                  <a:schemeClr val="tx2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19</a:t>
            </a:fld>
            <a:endParaRPr lang="en-US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45078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2C9A9DA9-7DC8-488B-A882-123947B0F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57F6BDD4-E066-4008-8011-6CC31AEB4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5" y="633619"/>
            <a:ext cx="6838569" cy="5495925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009D7D-8D1A-4C31-9239-0F84FFBDB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6" y="978619"/>
            <a:ext cx="5991244" cy="1106424"/>
          </a:xfrm>
        </p:spPr>
        <p:txBody>
          <a:bodyPr>
            <a:normAutofit/>
          </a:bodyPr>
          <a:lstStyle/>
          <a:p>
            <a:r>
              <a:rPr lang="en-US" sz="3200"/>
              <a:t>The Project Description &amp; Objectives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711A8FB-68FC-45FC-B01E-38F809E2D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7" y="1171300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2A865FE3-5FC9-4049-87CF-30019C46C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8" y="2093976"/>
            <a:ext cx="5846683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E75623C-995B-4FDE-A17E-7365E1A10E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2252870"/>
            <a:ext cx="5993892" cy="35602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 Using a BASYS board, H bridge board and sensors to make a rover move along a metallic path and identify friendlies and hostiles along its path while also shooting the enemies by firing rubber bands at them</a:t>
            </a:r>
          </a:p>
        </p:txBody>
      </p:sp>
      <p:pic>
        <p:nvPicPr>
          <p:cNvPr id="10" name="Picture 9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5100A47B-AA7F-423B-BFA3-49085EF412B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4" r="9584"/>
          <a:stretch/>
        </p:blipFill>
        <p:spPr>
          <a:xfrm>
            <a:off x="7923523" y="630936"/>
            <a:ext cx="3610239" cy="5495544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5F1066-EC65-4F3D-8FE8-0CA7C5AC24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chemeClr val="tx2">
                    <a:lumMod val="50000"/>
                    <a:lumOff val="50000"/>
                  </a:schemeClr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Mohammed Ansari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8158B8-F9FF-4D51-A373-14307776B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3648" y="6356350"/>
            <a:ext cx="2743200" cy="365125"/>
          </a:xfrm>
        </p:spPr>
        <p:txBody>
          <a:bodyPr>
            <a:normAutofit/>
          </a:bodyPr>
          <a:lstStyle/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B2DC25EE-239B-4C5F-AAD1-255A7D5F1EE2}" type="slidenum"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chemeClr val="tx2">
                    <a:lumMod val="50000"/>
                    <a:lumOff val="50000"/>
                  </a:schemeClr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defTabSz="914400" rtl="0" eaLnBrk="1" fontAlgn="auto" latinLnBrk="0" hangingPunct="1"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b="0" i="0" u="none" strike="noStrike" kern="1200" cap="none" spc="0" normalizeH="0" baseline="0" noProof="0">
              <a:ln>
                <a:noFill/>
              </a:ln>
              <a:solidFill>
                <a:schemeClr val="tx2">
                  <a:lumMod val="50000"/>
                  <a:lumOff val="50000"/>
                </a:schemeClr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79491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9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4" name="Picture 4" descr="A picture containing person&#10;&#10;Description automatically generated">
            <a:extLst>
              <a:ext uri="{FF2B5EF4-FFF2-40B4-BE49-F238E27FC236}">
                <a16:creationId xmlns:a16="http://schemas.microsoft.com/office/drawing/2014/main" id="{C1B4B951-0114-4B38-924F-4025F20EA90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7884" r="11760" b="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8" name="Rectangle 11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EE6717-721B-49FB-8D1F-59F2F5373F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r>
              <a:rPr lang="en-US" sz="4800" dirty="0"/>
              <a:t>Questions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002332-FD90-4584-B9DA-7B2991C45D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728004" cy="171187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/>
              <a:t>Software Manager: Dirk Thieme</a:t>
            </a:r>
          </a:p>
          <a:p>
            <a:r>
              <a:rPr lang="en-US" sz="2000" dirty="0"/>
              <a:t>Hardware Manager: Erik Manis</a:t>
            </a:r>
          </a:p>
          <a:p>
            <a:r>
              <a:rPr lang="en-US" sz="2000" dirty="0"/>
              <a:t>Project Controller: Mohammed Ansari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solidFill>
              <a:schemeClr val="tx2">
                <a:lumMod val="25000"/>
                <a:lumOff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7F8159-B784-471B-A47A-4B8799D711BF}"/>
              </a:ext>
            </a:extLst>
          </p:cNvPr>
          <p:cNvSpPr txBox="1"/>
          <p:nvPr/>
        </p:nvSpPr>
        <p:spPr>
          <a:xfrm>
            <a:off x="9718246" y="6657945"/>
            <a:ext cx="2473754" cy="200055"/>
          </a:xfrm>
          <a:prstGeom prst="rect">
            <a:avLst/>
          </a:prstGeom>
          <a:solidFill>
            <a:srgbClr val="000000"/>
          </a:solidFill>
        </p:spPr>
        <p:txBody>
          <a:bodyPr wrap="non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Next LT Pro"/>
                <a:ea typeface="+mn-ea"/>
                <a:cs typeface="+mn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 by Unknown author is licensed under </a:t>
            </a: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Next LT Pro"/>
                <a:ea typeface="+mn-ea"/>
                <a:cs typeface="+mn-c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</a:t>
            </a: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.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D9C40FF-8CF1-43A4-99A2-821E9EA9A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2DC25EE-239B-4C5F-AAD1-255A7D5F1EE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885075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7" name="Rectangle 76">
            <a:extLst>
              <a:ext uri="{FF2B5EF4-FFF2-40B4-BE49-F238E27FC236}">
                <a16:creationId xmlns:a16="http://schemas.microsoft.com/office/drawing/2014/main" id="{231BF440-39FA-4087-84CC-2EEC0BBDAF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2" name="Picture 8" descr="Tesla rival XPeng P7 gets significant self-driving software updates">
            <a:extLst>
              <a:ext uri="{FF2B5EF4-FFF2-40B4-BE49-F238E27FC236}">
                <a16:creationId xmlns:a16="http://schemas.microsoft.com/office/drawing/2014/main" id="{9AA4B0ED-06C2-473D-919B-90EF0B8081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18" r="-2" b="4333"/>
          <a:stretch/>
        </p:blipFill>
        <p:spPr bwMode="auto">
          <a:xfrm>
            <a:off x="4883025" y="10"/>
            <a:ext cx="7308975" cy="3364982"/>
          </a:xfrm>
          <a:custGeom>
            <a:avLst/>
            <a:gdLst/>
            <a:ahLst/>
            <a:cxnLst/>
            <a:rect l="l" t="t" r="r" b="b"/>
            <a:pathLst>
              <a:path w="7308975" h="3364992">
                <a:moveTo>
                  <a:pt x="0" y="0"/>
                </a:moveTo>
                <a:lnTo>
                  <a:pt x="7308975" y="0"/>
                </a:lnTo>
                <a:lnTo>
                  <a:pt x="7308975" y="3364992"/>
                </a:lnTo>
                <a:lnTo>
                  <a:pt x="1210305" y="3364992"/>
                </a:lnTo>
                <a:lnTo>
                  <a:pt x="1192705" y="2943200"/>
                </a:lnTo>
                <a:cubicBezTo>
                  <a:pt x="1098874" y="1825108"/>
                  <a:pt x="684692" y="821621"/>
                  <a:pt x="62981" y="692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The Lowdown: The Army's 'New' M-1A2C Abrams Tank Is Coming. | The National  Interest">
            <a:extLst>
              <a:ext uri="{FF2B5EF4-FFF2-40B4-BE49-F238E27FC236}">
                <a16:creationId xmlns:a16="http://schemas.microsoft.com/office/drawing/2014/main" id="{6D37181B-D5F4-4B31-9471-45A6CBDC5D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787" r="-1" b="-1"/>
          <a:stretch/>
        </p:blipFill>
        <p:spPr bwMode="auto">
          <a:xfrm>
            <a:off x="4883025" y="3493008"/>
            <a:ext cx="7308975" cy="3364992"/>
          </a:xfrm>
          <a:custGeom>
            <a:avLst/>
            <a:gdLst/>
            <a:ahLst/>
            <a:cxnLst/>
            <a:rect l="l" t="t" r="r" b="b"/>
            <a:pathLst>
              <a:path w="7308975" h="3364992">
                <a:moveTo>
                  <a:pt x="1210305" y="0"/>
                </a:moveTo>
                <a:lnTo>
                  <a:pt x="7308975" y="0"/>
                </a:lnTo>
                <a:lnTo>
                  <a:pt x="7308975" y="3364992"/>
                </a:lnTo>
                <a:lnTo>
                  <a:pt x="0" y="3364992"/>
                </a:lnTo>
                <a:lnTo>
                  <a:pt x="62981" y="3295722"/>
                </a:lnTo>
                <a:cubicBezTo>
                  <a:pt x="684692" y="2543371"/>
                  <a:pt x="1098874" y="1539884"/>
                  <a:pt x="1192705" y="421793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79" name="Freeform: Shape 78">
            <a:extLst>
              <a:ext uri="{FF2B5EF4-FFF2-40B4-BE49-F238E27FC236}">
                <a16:creationId xmlns:a16="http://schemas.microsoft.com/office/drawing/2014/main" id="{F04E4CBA-303B-48BD-8451-C2701CB0EE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1" cy="6858000"/>
          </a:xfrm>
          <a:custGeom>
            <a:avLst/>
            <a:gdLst>
              <a:gd name="connsiteX0" fmla="*/ 0 w 6096001"/>
              <a:gd name="connsiteY0" fmla="*/ 0 h 6858000"/>
              <a:gd name="connsiteX1" fmla="*/ 4883024 w 6096001"/>
              <a:gd name="connsiteY1" fmla="*/ 0 h 6858000"/>
              <a:gd name="connsiteX2" fmla="*/ 4946006 w 6096001"/>
              <a:gd name="connsiteY2" fmla="*/ 69271 h 6858000"/>
              <a:gd name="connsiteX3" fmla="*/ 6096001 w 6096001"/>
              <a:gd name="connsiteY3" fmla="*/ 3429000 h 6858000"/>
              <a:gd name="connsiteX4" fmla="*/ 4946006 w 6096001"/>
              <a:gd name="connsiteY4" fmla="*/ 6788730 h 6858000"/>
              <a:gd name="connsiteX5" fmla="*/ 4883024 w 6096001"/>
              <a:gd name="connsiteY5" fmla="*/ 6858000 h 6858000"/>
              <a:gd name="connsiteX6" fmla="*/ 0 w 609600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1" h="6858000">
                <a:moveTo>
                  <a:pt x="0" y="0"/>
                </a:moveTo>
                <a:lnTo>
                  <a:pt x="4883024" y="0"/>
                </a:lnTo>
                <a:lnTo>
                  <a:pt x="4946006" y="69271"/>
                </a:lnTo>
                <a:cubicBezTo>
                  <a:pt x="5656532" y="929100"/>
                  <a:pt x="6096001" y="2116944"/>
                  <a:pt x="6096001" y="3429000"/>
                </a:cubicBezTo>
                <a:cubicBezTo>
                  <a:pt x="6096001" y="4741056"/>
                  <a:pt x="5656532" y="5928900"/>
                  <a:pt x="4946006" y="6788730"/>
                </a:cubicBezTo>
                <a:lnTo>
                  <a:pt x="4883024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81" name="Freeform: Shape 80">
            <a:extLst>
              <a:ext uri="{FF2B5EF4-FFF2-40B4-BE49-F238E27FC236}">
                <a16:creationId xmlns:a16="http://schemas.microsoft.com/office/drawing/2014/main" id="{F6CA58B3-AFCC-4A40-9882-50D508087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7332" cy="6858000"/>
          </a:xfrm>
          <a:custGeom>
            <a:avLst/>
            <a:gdLst>
              <a:gd name="connsiteX0" fmla="*/ 0 w 6087332"/>
              <a:gd name="connsiteY0" fmla="*/ 0 h 6858000"/>
              <a:gd name="connsiteX1" fmla="*/ 4874355 w 6087332"/>
              <a:gd name="connsiteY1" fmla="*/ 0 h 6858000"/>
              <a:gd name="connsiteX2" fmla="*/ 4937337 w 6087332"/>
              <a:gd name="connsiteY2" fmla="*/ 69271 h 6858000"/>
              <a:gd name="connsiteX3" fmla="*/ 6087332 w 6087332"/>
              <a:gd name="connsiteY3" fmla="*/ 3429000 h 6858000"/>
              <a:gd name="connsiteX4" fmla="*/ 4937337 w 6087332"/>
              <a:gd name="connsiteY4" fmla="*/ 6788730 h 6858000"/>
              <a:gd name="connsiteX5" fmla="*/ 4874355 w 6087332"/>
              <a:gd name="connsiteY5" fmla="*/ 6858000 h 6858000"/>
              <a:gd name="connsiteX6" fmla="*/ 0 w 608733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7332" h="6858000">
                <a:moveTo>
                  <a:pt x="0" y="0"/>
                </a:moveTo>
                <a:lnTo>
                  <a:pt x="4874355" y="0"/>
                </a:lnTo>
                <a:lnTo>
                  <a:pt x="4937337" y="69271"/>
                </a:lnTo>
                <a:cubicBezTo>
                  <a:pt x="5647863" y="929100"/>
                  <a:pt x="6087332" y="2116944"/>
                  <a:pt x="6087332" y="3429000"/>
                </a:cubicBezTo>
                <a:cubicBezTo>
                  <a:pt x="6087332" y="4741056"/>
                  <a:pt x="5647863" y="5928900"/>
                  <a:pt x="4937337" y="6788730"/>
                </a:cubicBezTo>
                <a:lnTo>
                  <a:pt x="4874355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DA8A77-3D5C-4128-8B2B-79B94B6CB9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913" y="859536"/>
            <a:ext cx="4832802" cy="124358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3400"/>
              <a:t>Project Opportunity 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75C56826-D4E5-42ED-8529-079651CB30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52144"/>
            <a:ext cx="128016" cy="6539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82095FCE-EF05-4443-B97A-85DEE3A5CA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8912" y="2185062"/>
            <a:ext cx="498348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BDA0E2C-F05D-40DD-B158-987C83D8DB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8912" y="2512611"/>
            <a:ext cx="4832803" cy="3664351"/>
          </a:xfrm>
        </p:spPr>
        <p:txBody>
          <a:bodyPr>
            <a:normAutofit/>
          </a:bodyPr>
          <a:lstStyle/>
          <a:p>
            <a:r>
              <a:rPr lang="en-US" sz="1800"/>
              <a:t>Military use : The rover’s capability could be enhanced to rival that of a military tank by improving the armor and the weapon placed on top of it</a:t>
            </a:r>
          </a:p>
          <a:p>
            <a:r>
              <a:rPr lang="en-US" sz="1800"/>
              <a:t>Self driving : The rover’s IR sensor could be replaced with other sensors that could track the path a self driving car would have to go on. The phototransistors could also be replaced with something that would detect other stuff that is close to the vehicle</a:t>
            </a:r>
          </a:p>
          <a:p>
            <a:endParaRPr lang="en-US" sz="1800"/>
          </a:p>
          <a:p>
            <a:endParaRPr lang="en-US" sz="1800"/>
          </a:p>
          <a:p>
            <a:pPr lvl="7"/>
            <a:endParaRPr lang="en-US"/>
          </a:p>
          <a:p>
            <a:endParaRPr lang="en-US" sz="1800"/>
          </a:p>
          <a:p>
            <a:endParaRPr lang="en-US" sz="1800"/>
          </a:p>
          <a:p>
            <a:endParaRPr lang="en-US" sz="1800"/>
          </a:p>
          <a:p>
            <a:endParaRPr lang="en-US" sz="1800"/>
          </a:p>
          <a:p>
            <a:endParaRPr lang="en-US" sz="1800"/>
          </a:p>
          <a:p>
            <a:endParaRPr lang="en-US" sz="1800"/>
          </a:p>
          <a:p>
            <a:endParaRPr lang="en-US" sz="1800"/>
          </a:p>
          <a:p>
            <a:endParaRPr lang="en-US" sz="180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B6F35E-3464-40B1-9ADD-8CC3CEE8D6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73936" y="6356350"/>
            <a:ext cx="2994766" cy="365125"/>
          </a:xfrm>
        </p:spPr>
        <p:txBody>
          <a:bodyPr vert="horz" lIns="91440" tIns="45720" rIns="91440" bIns="45720" rtlCol="0">
            <a:normAutofit/>
          </a:bodyPr>
          <a:lstStyle/>
          <a:p>
            <a:pPr marR="0" lvl="0" indent="0" algn="r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Mohammed Ansari</a:t>
            </a:r>
            <a:endParaRPr kumimoji="0" lang="en-US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22F2C5-A1C5-4698-8F8C-30ACEF1CF0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09888" y="6356350"/>
            <a:ext cx="2743200" cy="365125"/>
          </a:xfrm>
        </p:spPr>
        <p:txBody>
          <a:bodyPr vert="horz" lIns="91440" tIns="45720" rIns="91440" bIns="45720" rtlCol="0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B2DC25EE-239B-4C5F-AAD1-255A7D5F1EE2}" type="slidenum">
              <a:rPr kumimoji="0" lang="en-US" b="0" i="0" u="none" strike="noStrike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pPr marR="0" lvl="0" indent="0" fontAlgn="auto"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b="0" i="0" u="none" strike="noStrike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331129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0D4216-6F3C-41B3-B2FF-41CF3E4A79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    |      HW-201 IR Sensor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3312DF-1F7C-4E54-921E-4E9C243B0A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6022651" cy="3694176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It consists of an IR emitter which emits the signal and an IR receiver which detects the reflected signal</a:t>
            </a:r>
          </a:p>
          <a:p>
            <a:r>
              <a:rPr lang="en-US" dirty="0"/>
              <a:t>The IR receiver has a range from 2cm to 30 cm and is adjustable with a potentiometer</a:t>
            </a:r>
          </a:p>
          <a:p>
            <a:r>
              <a:rPr lang="en-US" dirty="0"/>
              <a:t>It has a 35-degree Detection Angle </a:t>
            </a:r>
          </a:p>
          <a:p>
            <a:r>
              <a:rPr lang="en-US" dirty="0"/>
              <a:t>It operates at a DC voltage range of 3.3V – 5V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2EA1AB-A0DC-4AEC-AB4F-0C0C12CC59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Mohammed Ansari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607B9C-8E9B-4F5C-B8AF-00AF9E71F7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4</a:t>
            </a:fld>
            <a:endParaRPr lang="en-US"/>
          </a:p>
        </p:txBody>
      </p:sp>
      <p:pic>
        <p:nvPicPr>
          <p:cNvPr id="6" name="Picture 5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7C3A38C1-5178-42CA-AD60-C9AAD990AF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8895" y="2378205"/>
            <a:ext cx="4737969" cy="3113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6331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Rectangle 111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6" name="Rectangle 115">
            <a:extLst>
              <a:ext uri="{FF2B5EF4-FFF2-40B4-BE49-F238E27FC236}">
                <a16:creationId xmlns:a16="http://schemas.microsoft.com/office/drawing/2014/main" id="{5DCB5928-DC7D-4612-9922-441966E156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8" name="Freeform: Shape 117">
            <a:extLst>
              <a:ext uri="{FF2B5EF4-FFF2-40B4-BE49-F238E27FC236}">
                <a16:creationId xmlns:a16="http://schemas.microsoft.com/office/drawing/2014/main" id="{682C1161-1736-45EC-99B7-33F3CAE9D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0" name="Freeform: Shape 119">
            <a:extLst>
              <a:ext uri="{FF2B5EF4-FFF2-40B4-BE49-F238E27FC236}">
                <a16:creationId xmlns:a16="http://schemas.microsoft.com/office/drawing/2014/main" id="{84D4DDB8-B68F-45B0-9F62-C4279996F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6630BE-B2CD-4315-B187-0E55B8DE4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Hardware</a:t>
            </a: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20220309_113847 (1)">
            <a:hlinkClick r:id="" action="ppaction://media"/>
            <a:extLst>
              <a:ext uri="{FF2B5EF4-FFF2-40B4-BE49-F238E27FC236}">
                <a16:creationId xmlns:a16="http://schemas.microsoft.com/office/drawing/2014/main" id="{DF295166-8E20-4336-9EE8-D693200BEF8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096543" y="121091"/>
            <a:ext cx="3650115" cy="6489096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ABAFFD-EC79-41CB-BF61-6F44AE15D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18374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algn="l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Mohammed Ansari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16B3EC-23F6-42E4-8F67-EF353FC2D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47810" y="6356350"/>
            <a:ext cx="150598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B2DC25EE-239B-4C5F-AAD1-255A7D5F1EE2}" type="slidenum">
              <a:rPr kumimoji="0" lang="en-US" b="0" i="0" u="none" strike="noStrike" cap="none" spc="0" normalizeH="0" baseline="0" noProof="0">
                <a:ln>
                  <a:noFill/>
                </a:ln>
                <a:solidFill>
                  <a:schemeClr val="tx2">
                    <a:lumMod val="50000"/>
                    <a:lumOff val="50000"/>
                  </a:schemeClr>
                </a:solidFill>
                <a:effectLst/>
                <a:uLnTx/>
                <a:uFillTx/>
              </a:rPr>
              <a:pPr marR="0" lvl="0" indent="0" fontAlgn="auto"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b="0" i="0" u="none" strike="noStrike" cap="none" spc="0" normalizeH="0" baseline="0" noProof="0">
              <a:ln>
                <a:noFill/>
              </a:ln>
              <a:solidFill>
                <a:schemeClr val="tx2">
                  <a:lumMod val="50000"/>
                  <a:lumOff val="50000"/>
                </a:schemeClr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086654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680"/>
                            </p:stCondLst>
                            <p:childTnLst>
                              <p:par>
                                <p:cTn id="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5767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repeatCount="indefinite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0288C6B4-AFC3-407F-A595-EFFD38D4C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8" name="Freeform: Shape 37">
            <a:extLst>
              <a:ext uri="{FF2B5EF4-FFF2-40B4-BE49-F238E27FC236}">
                <a16:creationId xmlns:a16="http://schemas.microsoft.com/office/drawing/2014/main" id="{CF236821-17FE-429B-8D2C-08E13A64E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40" name="Freeform: Shape 39">
            <a:extLst>
              <a:ext uri="{FF2B5EF4-FFF2-40B4-BE49-F238E27FC236}">
                <a16:creationId xmlns:a16="http://schemas.microsoft.com/office/drawing/2014/main" id="{C0BDBCD2-E081-43AB-9119-C55465E59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AE39F4-7CFB-4097-B79C-DF10700454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239012"/>
          </a:xfrm>
        </p:spPr>
        <p:txBody>
          <a:bodyPr anchor="ctr">
            <a:normAutofit/>
          </a:bodyPr>
          <a:lstStyle/>
          <a:p>
            <a:r>
              <a:rPr lang="en-US" sz="2800"/>
              <a:t>Hardware	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26546"/>
            <a:ext cx="128016" cy="6539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893" y="2443480"/>
            <a:ext cx="338328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CE5865-2565-409A-B073-8BD2CE1437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r>
              <a:rPr lang="en-US" sz="1700"/>
              <a:t>6V Actuator </a:t>
            </a:r>
          </a:p>
          <a:p>
            <a:endParaRPr lang="en-US" sz="1700"/>
          </a:p>
        </p:txBody>
      </p:sp>
      <p:pic>
        <p:nvPicPr>
          <p:cNvPr id="7" name="Picture 6" descr="Diagram, engineering drawing&#10;&#10;Description automatically generated">
            <a:extLst>
              <a:ext uri="{FF2B5EF4-FFF2-40B4-BE49-F238E27FC236}">
                <a16:creationId xmlns:a16="http://schemas.microsoft.com/office/drawing/2014/main" id="{92C33068-22BC-44E4-A497-346C4E9B67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81347" y="841248"/>
            <a:ext cx="5961681" cy="5276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9F3236-BD15-4E30-81E2-3791B6EAF4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01184" y="6356350"/>
            <a:ext cx="4114800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</a:rPr>
              <a:t>Erik Manis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D29C10-DCB9-4FCD-91E5-DC30D2D6C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95688" y="6356350"/>
            <a:ext cx="2121408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B2DC25EE-239B-4C5F-AAD1-255A7D5F1EE2}" type="slidenum">
              <a:rPr lang="en-US">
                <a:solidFill>
                  <a:schemeClr val="tx2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6</a:t>
            </a:fld>
            <a:endParaRPr lang="en-US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21820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Rectangle 191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94" name="Rectangle 193">
            <a:extLst>
              <a:ext uri="{FF2B5EF4-FFF2-40B4-BE49-F238E27FC236}">
                <a16:creationId xmlns:a16="http://schemas.microsoft.com/office/drawing/2014/main" id="{96646FC9-C66D-4EC7-8310-0DD4ACC49C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95" name="Rectangle 194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C5E1F6-91CB-4F04-B047-611DCEB6E5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1" y="310343"/>
            <a:ext cx="7985759" cy="86882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/>
              <a:t>Hardware	</a:t>
            </a:r>
          </a:p>
        </p:txBody>
      </p:sp>
      <p:sp>
        <p:nvSpPr>
          <p:cNvPr id="196" name="Rectangle: Rounded Corners 195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3078" name="Content Placeholder 3077">
            <a:extLst>
              <a:ext uri="{FF2B5EF4-FFF2-40B4-BE49-F238E27FC236}">
                <a16:creationId xmlns:a16="http://schemas.microsoft.com/office/drawing/2014/main" id="{AA4B8C1D-2CF5-4754-BE27-6B42B00262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15738" y="1263807"/>
            <a:ext cx="6960524" cy="59851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n-US" sz="2000">
                <a:solidFill>
                  <a:schemeClr val="bg1"/>
                </a:solidFill>
              </a:rPr>
              <a:t>6V Actuator</a:t>
            </a:r>
          </a:p>
        </p:txBody>
      </p:sp>
      <p:pic>
        <p:nvPicPr>
          <p:cNvPr id="7" name="20220308_140541 (1)">
            <a:hlinkClick r:id="" action="ppaction://media"/>
            <a:extLst>
              <a:ext uri="{FF2B5EF4-FFF2-40B4-BE49-F238E27FC236}">
                <a16:creationId xmlns:a16="http://schemas.microsoft.com/office/drawing/2014/main" id="{E94B264F-14A6-4C07-BAF3-D55A414A95B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031492" y="2139484"/>
            <a:ext cx="2304287" cy="4096512"/>
          </a:xfrm>
          <a:prstGeom prst="rect">
            <a:avLst/>
          </a:prstGeom>
        </p:spPr>
      </p:pic>
      <p:pic>
        <p:nvPicPr>
          <p:cNvPr id="3" name="20220308_140951_001 (1)">
            <a:hlinkClick r:id="" action="ppaction://media"/>
            <a:extLst>
              <a:ext uri="{FF2B5EF4-FFF2-40B4-BE49-F238E27FC236}">
                <a16:creationId xmlns:a16="http://schemas.microsoft.com/office/drawing/2014/main" id="{DCCA8111-0A09-4E15-B08C-CD999EAF0C8D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856222" y="2139484"/>
            <a:ext cx="2304287" cy="4096512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866967-9B9D-423C-A30D-6F101D409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t>Erik Manis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B24355-B279-4961-8994-9BD952F742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2DC25EE-239B-4C5F-AAD1-255A7D5F1EE2}" type="slidenum">
              <a:rPr lang="en-US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7</a:t>
            </a:fld>
            <a:endParaRPr lang="en-US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1146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13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9134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313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4" name="Rectangle 213">
            <a:extLst>
              <a:ext uri="{FF2B5EF4-FFF2-40B4-BE49-F238E27FC236}">
                <a16:creationId xmlns:a16="http://schemas.microsoft.com/office/drawing/2014/main" id="{385E1BDC-A9B0-4A87-82E3-F3187F69A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16" name="Rectangle 215">
            <a:extLst>
              <a:ext uri="{FF2B5EF4-FFF2-40B4-BE49-F238E27FC236}">
                <a16:creationId xmlns:a16="http://schemas.microsoft.com/office/drawing/2014/main" id="{0990C621-3B8B-4820-8328-D47EF7CE8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C5E1F6-91CB-4F04-B047-611DCEB6E5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60" y="586822"/>
            <a:ext cx="3538728" cy="164592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3200" dirty="0"/>
              <a:t>Project Sketch</a:t>
            </a:r>
          </a:p>
        </p:txBody>
      </p:sp>
      <p:sp>
        <p:nvSpPr>
          <p:cNvPr id="218" name="Rectangle 217">
            <a:extLst>
              <a:ext uri="{FF2B5EF4-FFF2-40B4-BE49-F238E27FC236}">
                <a16:creationId xmlns:a16="http://schemas.microsoft.com/office/drawing/2014/main" id="{C1A2385B-1D2A-4E17-84FA-6CB7F0AAE4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0" name="Rectangle 219">
            <a:extLst>
              <a:ext uri="{FF2B5EF4-FFF2-40B4-BE49-F238E27FC236}">
                <a16:creationId xmlns:a16="http://schemas.microsoft.com/office/drawing/2014/main" id="{5E791F2F-79DB-4CC0-9FA1-001E3E91E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8113" y="1405210"/>
            <a:ext cx="1463040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78" name="Content Placeholder 3077">
            <a:extLst>
              <a:ext uri="{FF2B5EF4-FFF2-40B4-BE49-F238E27FC236}">
                <a16:creationId xmlns:a16="http://schemas.microsoft.com/office/drawing/2014/main" id="{AA4B8C1D-2CF5-4754-BE27-6B42B00262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49240" y="586822"/>
            <a:ext cx="6007608" cy="16459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1800" dirty="0"/>
              <a:t>3D Models for the rubber band gun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77391304-67C1-4655-842E-2B5C138669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1144" y="2729397"/>
            <a:ext cx="4994787" cy="3483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A2C7C32-F646-4CEE-B7FD-E2A6F7EB10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8781" y="2924866"/>
            <a:ext cx="5523082" cy="3092926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866967-9B9D-423C-A30D-6F101D409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latin typeface="+mn-lt"/>
                <a:ea typeface="+mn-ea"/>
                <a:cs typeface="+mn-cs"/>
              </a:rPr>
              <a:t>Erik Manis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B24355-B279-4961-8994-9BD952F742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6248" cy="36512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</a:pPr>
            <a:fld id="{B2DC25EE-239B-4C5F-AAD1-255A7D5F1EE2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1916AE-BC7B-4BF7-9CCB-C33AF7B86464}"/>
              </a:ext>
            </a:extLst>
          </p:cNvPr>
          <p:cNvSpPr txBox="1"/>
          <p:nvPr/>
        </p:nvSpPr>
        <p:spPr>
          <a:xfrm flipH="1">
            <a:off x="10241771" y="3696929"/>
            <a:ext cx="875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Gear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D87D72-FC10-40B5-8D0E-EF5182C795BC}"/>
              </a:ext>
            </a:extLst>
          </p:cNvPr>
          <p:cNvSpPr txBox="1"/>
          <p:nvPr/>
        </p:nvSpPr>
        <p:spPr>
          <a:xfrm>
            <a:off x="9245271" y="5102942"/>
            <a:ext cx="973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Trigger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34F583-A84E-4E2E-9D8E-E1D63594119F}"/>
              </a:ext>
            </a:extLst>
          </p:cNvPr>
          <p:cNvSpPr txBox="1"/>
          <p:nvPr/>
        </p:nvSpPr>
        <p:spPr>
          <a:xfrm>
            <a:off x="7246374" y="4660490"/>
            <a:ext cx="1071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Body</a:t>
            </a:r>
          </a:p>
        </p:txBody>
      </p:sp>
    </p:spTree>
    <p:extLst>
      <p:ext uri="{BB962C8B-B14F-4D97-AF65-F5344CB8AC3E}">
        <p14:creationId xmlns:p14="http://schemas.microsoft.com/office/powerpoint/2010/main" val="3835917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Rectangle 138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57" name="Rectangle 140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058" name="Rectangle 142">
            <a:extLst>
              <a:ext uri="{FF2B5EF4-FFF2-40B4-BE49-F238E27FC236}">
                <a16:creationId xmlns:a16="http://schemas.microsoft.com/office/drawing/2014/main" id="{CA57513D-822C-4FE7-A978-1529AA801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B1E78C-D47B-4B0C-932F-021130C6D7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173" y="1144769"/>
            <a:ext cx="3340962" cy="289643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Project sketch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9F9FFE-F632-4871-8B7F-4B2C29C599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9171" y="4403176"/>
            <a:ext cx="3340963" cy="161848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100"/>
              <a:t>Rover Chassis  </a:t>
            </a:r>
          </a:p>
        </p:txBody>
      </p:sp>
      <p:sp>
        <p:nvSpPr>
          <p:cNvPr id="2059" name="Rectangle 144">
            <a:extLst>
              <a:ext uri="{FF2B5EF4-FFF2-40B4-BE49-F238E27FC236}">
                <a16:creationId xmlns:a16="http://schemas.microsoft.com/office/drawing/2014/main" id="{114A821F-8663-46BA-8CC0-D4C44F639F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88249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26405A4-7047-4A89-9D3C-EBF3BBDC42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57" r="11210" b="3"/>
          <a:stretch/>
        </p:blipFill>
        <p:spPr bwMode="auto">
          <a:xfrm>
            <a:off x="4197088" y="-8"/>
            <a:ext cx="4301214" cy="4136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9B20303E-FDAE-4542-9C00-39EC074315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75" t="-1212" r="10948" b="1212"/>
          <a:stretch/>
        </p:blipFill>
        <p:spPr bwMode="auto">
          <a:xfrm>
            <a:off x="8606609" y="-29489"/>
            <a:ext cx="3585399" cy="3207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60" name="Rectangle 146">
            <a:extLst>
              <a:ext uri="{FF2B5EF4-FFF2-40B4-BE49-F238E27FC236}">
                <a16:creationId xmlns:a16="http://schemas.microsoft.com/office/drawing/2014/main" id="{67EF550F-47CE-4FB2-9DAC-12AD835C83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9172" y="4177748"/>
            <a:ext cx="332539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293CF1B1-9422-4D71-98DF-D752B27F85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29" b="1189"/>
          <a:stretch/>
        </p:blipFill>
        <p:spPr bwMode="auto">
          <a:xfrm>
            <a:off x="4197088" y="4233471"/>
            <a:ext cx="4301214" cy="2624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590EAC-A667-4061-87F9-29CBFC9105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30402" y="6356350"/>
            <a:ext cx="34346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Erik Manis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8E1286AF-48F7-4E40-B09E-071C6D0AEA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20" r="14790" b="-3"/>
          <a:stretch/>
        </p:blipFill>
        <p:spPr bwMode="auto">
          <a:xfrm>
            <a:off x="8606609" y="3310128"/>
            <a:ext cx="3585399" cy="3547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A63C1F-02E3-4A6B-A7BA-4CDCEAAD9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89629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2DC25EE-239B-4C5F-AAD1-255A7D5F1EE2}" type="slidenum">
              <a:rPr lang="en-US">
                <a:solidFill>
                  <a:schemeClr val="bg1"/>
                </a:solidFill>
              </a:rPr>
              <a:pPr>
                <a:spcAft>
                  <a:spcPts val="600"/>
                </a:spcAft>
              </a:pPr>
              <a:t>9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3133459"/>
      </p:ext>
    </p:extLst>
  </p:cSld>
  <p:clrMapOvr>
    <a:masterClrMapping/>
  </p:clrMapOvr>
</p:sld>
</file>

<file path=ppt/theme/theme1.xml><?xml version="1.0" encoding="utf-8"?>
<a:theme xmlns:a="http://schemas.openxmlformats.org/drawingml/2006/main" name="AccentBoxVTI">
  <a:themeElements>
    <a:clrScheme name="AnalogousFromRegularSeedRightStep">
      <a:dk1>
        <a:srgbClr val="000000"/>
      </a:dk1>
      <a:lt1>
        <a:srgbClr val="FFFFFF"/>
      </a:lt1>
      <a:dk2>
        <a:srgbClr val="1C2031"/>
      </a:dk2>
      <a:lt2>
        <a:srgbClr val="F3F0F0"/>
      </a:lt2>
      <a:accent1>
        <a:srgbClr val="3AB3AC"/>
      </a:accent1>
      <a:accent2>
        <a:srgbClr val="3189BB"/>
      </a:accent2>
      <a:accent3>
        <a:srgbClr val="4362CD"/>
      </a:accent3>
      <a:accent4>
        <a:srgbClr val="5238BD"/>
      </a:accent4>
      <a:accent5>
        <a:srgbClr val="9743CD"/>
      </a:accent5>
      <a:accent6>
        <a:srgbClr val="BB31B7"/>
      </a:accent6>
      <a:hlink>
        <a:srgbClr val="BF3F46"/>
      </a:hlink>
      <a:folHlink>
        <a:srgbClr val="7F7F7F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687</TotalTime>
  <Words>348</Words>
  <Application>Microsoft Office PowerPoint</Application>
  <PresentationFormat>Widescreen</PresentationFormat>
  <Paragraphs>95</Paragraphs>
  <Slides>20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Avenir Next LT Pro</vt:lpstr>
      <vt:lpstr>Calibri</vt:lpstr>
      <vt:lpstr>AccentBoxVTI</vt:lpstr>
      <vt:lpstr>The Drive By Project</vt:lpstr>
      <vt:lpstr>The Project Description &amp; Objectives</vt:lpstr>
      <vt:lpstr>Project Opportunity </vt:lpstr>
      <vt:lpstr>Hardware    |      HW-201 IR Sensor</vt:lpstr>
      <vt:lpstr>Hardware</vt:lpstr>
      <vt:lpstr>Hardware </vt:lpstr>
      <vt:lpstr>Hardware </vt:lpstr>
      <vt:lpstr>Project Sketch</vt:lpstr>
      <vt:lpstr>Project sketch</vt:lpstr>
      <vt:lpstr>Hardware</vt:lpstr>
      <vt:lpstr>Software</vt:lpstr>
      <vt:lpstr>Software</vt:lpstr>
      <vt:lpstr>Software</vt:lpstr>
      <vt:lpstr>Software</vt:lpstr>
      <vt:lpstr>Software</vt:lpstr>
      <vt:lpstr>Software</vt:lpstr>
      <vt:lpstr>Gantt Chart</vt:lpstr>
      <vt:lpstr>Overall Budget</vt:lpstr>
      <vt:lpstr>Labor Hours and Material costs</vt:lpstr>
      <vt:lpstr>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Group 3</dc:title>
  <dc:creator>Manis, Erik</dc:creator>
  <cp:lastModifiedBy>Dirk Thieme</cp:lastModifiedBy>
  <cp:revision>35</cp:revision>
  <dcterms:created xsi:type="dcterms:W3CDTF">2022-02-02T17:20:00Z</dcterms:created>
  <dcterms:modified xsi:type="dcterms:W3CDTF">2022-03-23T18:47:48Z</dcterms:modified>
</cp:coreProperties>
</file>